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3"/>
  </p:notesMasterIdLst>
  <p:handoutMasterIdLst>
    <p:handoutMasterId r:id="rId14"/>
  </p:handoutMasterIdLst>
  <p:sldIdLst>
    <p:sldId id="262" r:id="rId5"/>
    <p:sldId id="312" r:id="rId6"/>
    <p:sldId id="309" r:id="rId7"/>
    <p:sldId id="310" r:id="rId8"/>
    <p:sldId id="276" r:id="rId9"/>
    <p:sldId id="285" r:id="rId10"/>
    <p:sldId id="308" r:id="rId11"/>
    <p:sldId id="311" r:id="rId12"/>
  </p:sldIdLst>
  <p:sldSz cx="9144000" cy="6858000" type="screen4x3"/>
  <p:notesSz cx="7102475" cy="93884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6C0A"/>
    <a:srgbClr val="E4701E"/>
    <a:srgbClr val="404040"/>
    <a:srgbClr val="595958"/>
    <a:srgbClr val="595959"/>
    <a:srgbClr val="0068B3"/>
    <a:srgbClr val="F4A81E"/>
    <a:srgbClr val="3A7728"/>
    <a:srgbClr val="5F5F5F"/>
    <a:srgbClr val="C9CA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2544" autoAdjust="0"/>
  </p:normalViewPr>
  <p:slideViewPr>
    <p:cSldViewPr>
      <p:cViewPr>
        <p:scale>
          <a:sx n="107" d="100"/>
          <a:sy n="107" d="100"/>
        </p:scale>
        <p:origin x="-2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328" y="-102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arino\Documents\SunEdison\Combo\Copy%20of%20Copy%20of%20Team%20Meeting%20-%20Origination%20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7405074365704301E-2"/>
          <c:y val="0.12518288720675405"/>
          <c:w val="0.69327012248468967"/>
          <c:h val="0.79484402524644415"/>
        </c:manualLayout>
      </c:layout>
      <c:barChart>
        <c:barDir val="col"/>
        <c:grouping val="stacked"/>
        <c:ser>
          <c:idx val="0"/>
          <c:order val="0"/>
          <c:tx>
            <c:strRef>
              <c:f>Sheet2!$B$32</c:f>
              <c:strCache>
                <c:ptCount val="1"/>
                <c:pt idx="0">
                  <c:v>Cumulative Delivery</c:v>
                </c:pt>
              </c:strCache>
            </c:strRef>
          </c:tx>
          <c:val>
            <c:numRef>
              <c:f>Sheet2!$B$33:$B$36</c:f>
              <c:numCache>
                <c:formatCode>General</c:formatCode>
                <c:ptCount val="4"/>
                <c:pt idx="1">
                  <c:v>0.25600000000000001</c:v>
                </c:pt>
                <c:pt idx="2">
                  <c:v>1.0660000000000001</c:v>
                </c:pt>
                <c:pt idx="3">
                  <c:v>2.8569999999999998</c:v>
                </c:pt>
              </c:numCache>
            </c:numRef>
          </c:val>
        </c:ser>
        <c:ser>
          <c:idx val="1"/>
          <c:order val="1"/>
          <c:tx>
            <c:strRef>
              <c:f>Sheet2!$C$32</c:f>
              <c:strCache>
                <c:ptCount val="1"/>
                <c:pt idx="0">
                  <c:v>Annual Incremental Delivery</c:v>
                </c:pt>
              </c:strCache>
            </c:strRef>
          </c:tx>
          <c:val>
            <c:numRef>
              <c:f>Sheet2!$C$33:$C$36</c:f>
              <c:numCache>
                <c:formatCode>General</c:formatCode>
                <c:ptCount val="4"/>
                <c:pt idx="0">
                  <c:v>0.25600000000000001</c:v>
                </c:pt>
                <c:pt idx="1">
                  <c:v>0.81</c:v>
                </c:pt>
                <c:pt idx="2">
                  <c:v>1.7909999999999999</c:v>
                </c:pt>
                <c:pt idx="3">
                  <c:v>2.2974999999999999</c:v>
                </c:pt>
              </c:numCache>
            </c:numRef>
          </c:val>
        </c:ser>
        <c:dLbls/>
        <c:overlap val="100"/>
        <c:axId val="50388352"/>
        <c:axId val="50703360"/>
      </c:barChart>
      <c:catAx>
        <c:axId val="50388352"/>
        <c:scaling>
          <c:orientation val="minMax"/>
        </c:scaling>
        <c:delete val="1"/>
        <c:axPos val="b"/>
        <c:tickLblPos val="none"/>
        <c:crossAx val="50703360"/>
        <c:crosses val="autoZero"/>
        <c:auto val="1"/>
        <c:lblAlgn val="ctr"/>
        <c:lblOffset val="100"/>
      </c:catAx>
      <c:valAx>
        <c:axId val="50703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38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34186351706046"/>
          <c:y val="0.64782968371295468"/>
          <c:w val="0.21599146981627301"/>
          <c:h val="0.26955992881398727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330" y="8917277"/>
            <a:ext cx="3077523" cy="469586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2A126469-7723-4149-B591-C01DF95AB2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514" cy="46995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304" y="2"/>
            <a:ext cx="3078514" cy="469950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A36471-1C54-4AA1-821B-60B57856B21A}" type="datetimeFigureOut">
              <a:rPr lang="en-US"/>
              <a:pPr>
                <a:defRPr/>
              </a:pPr>
              <a:t>4/16/2015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20" y="4459266"/>
            <a:ext cx="5682643" cy="4225039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025"/>
            <a:ext cx="3078514" cy="469949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304" y="8917025"/>
            <a:ext cx="3078514" cy="469949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4B37B75-4313-42AB-890F-BF60F55E70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7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0CD14-D49B-4E19-BB98-7289F159CD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57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 flipH="1">
            <a:off x="762000" y="3384550"/>
            <a:ext cx="8358188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" name="Picture 11" descr="SunEdison_Logo_Full Color (high-res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79950"/>
            <a:ext cx="3962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itle Placeholder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7772400" cy="990600"/>
          </a:xfrm>
          <a:effectLst>
            <a:outerShdw blurRad="50800" dist="38100" dir="2700000" sx="16000" sy="1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404813" indent="0" algn="l"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705" name="Text Placeholder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071320" cy="720080"/>
          </a:xfrm>
        </p:spPr>
        <p:txBody>
          <a:bodyPr anchor="ctr">
            <a:noAutofit/>
          </a:bodyPr>
          <a:lstStyle>
            <a:lvl1pPr marL="404813" indent="0" algn="l">
              <a:buFont typeface="Wingdings" pitchFamily="2" charset="2"/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42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7575" y="838200"/>
            <a:ext cx="8229600" cy="5257800"/>
          </a:xfrm>
        </p:spPr>
        <p:txBody>
          <a:bodyPr/>
          <a:lstStyle>
            <a:lvl2pPr>
              <a:buClr>
                <a:srgbClr val="0068B3"/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  <a:lvl4pPr>
              <a:buClr>
                <a:schemeClr val="tx2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990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7575" y="838200"/>
            <a:ext cx="8229600" cy="4876800"/>
          </a:xfrm>
        </p:spPr>
        <p:txBody>
          <a:bodyPr/>
          <a:lstStyle>
            <a:lvl2pPr>
              <a:buClr>
                <a:srgbClr val="0068B3"/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  <a:lvl4pPr>
              <a:buClr>
                <a:schemeClr val="tx2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011" y="5736679"/>
            <a:ext cx="8286807" cy="428625"/>
          </a:xfrm>
          <a:solidFill>
            <a:srgbClr val="E46C0A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388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213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12763" y="6335713"/>
            <a:ext cx="6638925" cy="1587"/>
          </a:xfrm>
          <a:prstGeom prst="line">
            <a:avLst/>
          </a:prstGeom>
          <a:ln w="127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 flipH="1">
            <a:off x="512763" y="2300288"/>
            <a:ext cx="8605837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12" descr="SunEdison_Logo_Full Color (high-res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676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457200" y="1135691"/>
            <a:ext cx="8286750" cy="924741"/>
          </a:xfrm>
        </p:spPr>
        <p:txBody>
          <a:bodyPr/>
          <a:lstStyle>
            <a:lvl1pPr marL="173038" indent="0">
              <a:defRPr sz="4000" b="0" i="0" baseline="0">
                <a:solidFill>
                  <a:srgbClr val="0D0D0D"/>
                </a:solidFill>
                <a:effectLst>
                  <a:outerShdw blurRad="38100"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4" y="2600325"/>
            <a:ext cx="8031162" cy="684659"/>
          </a:xfrm>
        </p:spPr>
        <p:txBody>
          <a:bodyPr/>
          <a:lstStyle>
            <a:lvl1pPr marL="173038" indent="0">
              <a:buFontTx/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2pPr>
            <a:lvl3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3pPr>
            <a:lvl4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4pPr>
            <a:lvl5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070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unEdison_Logo_Full Color (high-res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7244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564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552" y="838200"/>
            <a:ext cx="40386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buClr>
                <a:srgbClr val="0068B3"/>
              </a:buClr>
              <a:defRPr sz="20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129882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buClr>
                <a:srgbClr val="0068B3"/>
              </a:buClr>
              <a:defRPr sz="20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157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4684382" y="838200"/>
            <a:ext cx="4271954" cy="514261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43552" y="838200"/>
            <a:ext cx="4128448" cy="5139071"/>
          </a:xfrm>
        </p:spPr>
        <p:txBody>
          <a:bodyPr>
            <a:normAutofit/>
          </a:bodyPr>
          <a:lstStyle>
            <a:lvl1pPr>
              <a:buClr>
                <a:srgbClr val="0068B3"/>
              </a:buClr>
              <a:defRPr sz="2200"/>
            </a:lvl1pPr>
            <a:lvl2pPr>
              <a:buClr>
                <a:srgbClr val="0068B3"/>
              </a:buClr>
              <a:defRPr sz="20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1800"/>
            </a:lvl3pPr>
            <a:lvl4pPr>
              <a:buClr>
                <a:schemeClr val="tx2">
                  <a:lumMod val="60000"/>
                  <a:lumOff val="40000"/>
                </a:schemeClr>
              </a:buClr>
              <a:defRPr sz="1600"/>
            </a:lvl4pPr>
            <a:lvl5pPr>
              <a:buClr>
                <a:schemeClr val="tx2">
                  <a:lumMod val="60000"/>
                  <a:lumOff val="40000"/>
                </a:schemeClr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90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– Use First Letter Capitals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2913" y="838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slide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57188" y="6662738"/>
            <a:ext cx="15033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endParaRPr lang="en-US" altLang="en-US" sz="800" b="1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3446463" y="6477000"/>
            <a:ext cx="2246312" cy="304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P. </a:t>
            </a:r>
            <a:fld id="{1DDB5DCA-8E2C-414C-A5A3-B035066FF85F}" type="slidenum">
              <a:rPr lang="en-US" sz="80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pPr algn="ctr" eaLnBrk="0" hangingPunct="0">
                <a:defRPr/>
              </a:pPr>
              <a:t>‹#›</a:t>
            </a:fld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|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+mn-cs"/>
              </a:rPr>
              <a:t>SunEdison Confidential 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8788" y="6337300"/>
            <a:ext cx="6692900" cy="0"/>
          </a:xfrm>
          <a:prstGeom prst="line">
            <a:avLst/>
          </a:prstGeom>
          <a:ln w="127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24"/>
          <p:cNvCxnSpPr>
            <a:cxnSpLocks noChangeShapeType="1"/>
          </p:cNvCxnSpPr>
          <p:nvPr/>
        </p:nvCxnSpPr>
        <p:spPr bwMode="auto">
          <a:xfrm flipH="1">
            <a:off x="466725" y="723900"/>
            <a:ext cx="8220075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32" name="Picture 9" descr="SunEdison_Logo_Full Color (high-res)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676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4" r:id="rId2"/>
    <p:sldLayoutId id="2147483815" r:id="rId3"/>
    <p:sldLayoutId id="2147483816" r:id="rId4"/>
    <p:sldLayoutId id="2147483820" r:id="rId5"/>
    <p:sldLayoutId id="2147483821" r:id="rId6"/>
    <p:sldLayoutId id="2147483817" r:id="rId7"/>
    <p:sldLayoutId id="2147483818" r:id="rId8"/>
  </p:sldLayoutIdLst>
  <p:timing>
    <p:tnLst>
      <p:par>
        <p:cTn id="1" dur="indefinite" restart="never" nodeType="tmRoot"/>
      </p:par>
    </p:tnLst>
  </p:timing>
  <p:txStyles>
    <p:titleStyle>
      <a:lvl1pPr marL="346075" indent="-3460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346075" indent="-3460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2pPr>
      <a:lvl3pPr marL="346075" indent="-3460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3pPr>
      <a:lvl4pPr marL="346075" indent="-3460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4pPr>
      <a:lvl5pPr marL="346075" indent="-34607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88925" indent="-288925" algn="l" rtl="0" eaLnBrk="1" fontAlgn="base" hangingPunct="1">
        <a:spcBef>
          <a:spcPct val="20000"/>
        </a:spcBef>
        <a:spcAft>
          <a:spcPct val="0"/>
        </a:spcAft>
        <a:buClr>
          <a:srgbClr val="0068B3"/>
        </a:buClr>
        <a:buSzPct val="120000"/>
        <a:buFont typeface="Wingdings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568325" indent="-279400" algn="l" rtl="0" eaLnBrk="1" fontAlgn="base" hangingPunct="1">
        <a:spcBef>
          <a:spcPct val="20000"/>
        </a:spcBef>
        <a:spcAft>
          <a:spcPct val="0"/>
        </a:spcAft>
        <a:buClr>
          <a:srgbClr val="0068B3"/>
        </a:buClr>
        <a:buSzPct val="110000"/>
        <a:buFont typeface="Arial" charset="0"/>
        <a:buChar char="•"/>
        <a:defRPr sz="2000">
          <a:solidFill>
            <a:srgbClr val="595959"/>
          </a:solidFill>
          <a:latin typeface="+mn-lt"/>
          <a:cs typeface="+mn-cs"/>
        </a:defRPr>
      </a:lvl2pPr>
      <a:lvl3pPr marL="798513" indent="-173038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̶"/>
        <a:defRPr>
          <a:solidFill>
            <a:srgbClr val="7F7F7F"/>
          </a:solidFill>
          <a:latin typeface="+mn-lt"/>
          <a:cs typeface="+mn-cs"/>
        </a:defRPr>
      </a:lvl3pPr>
      <a:lvl4pPr marL="1087438" indent="-230188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1600">
          <a:solidFill>
            <a:srgbClr val="7F7F7F"/>
          </a:solidFill>
          <a:latin typeface="+mn-lt"/>
          <a:cs typeface="+mn-cs"/>
        </a:defRPr>
      </a:lvl4pPr>
      <a:lvl5pPr marL="1319213" indent="-173038" algn="l" rtl="0" eaLnBrk="1" fontAlgn="base" hangingPunct="1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̶"/>
        <a:defRPr sz="1400">
          <a:solidFill>
            <a:srgbClr val="7F7F7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Affordable &amp; Available: </a:t>
            </a:r>
            <a:br>
              <a:rPr lang="en-US" dirty="0" smtClean="0"/>
            </a:br>
            <a:r>
              <a:rPr lang="en-US" dirty="0" smtClean="0"/>
              <a:t>Large Scale Clean Energy for New England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2535505"/>
            <a:ext cx="8072438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April 17,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    Executive Summary</a:t>
            </a:r>
            <a:endParaRPr lang="en-US" sz="2400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Renewable </a:t>
            </a:r>
            <a:r>
              <a:rPr lang="en-US" b="1" dirty="0"/>
              <a:t>energy supply is </a:t>
            </a:r>
            <a:r>
              <a:rPr lang="en-US" b="1" dirty="0" smtClean="0"/>
              <a:t>affordable, abundant </a:t>
            </a:r>
            <a:r>
              <a:rPr lang="en-US" b="1" dirty="0"/>
              <a:t>and </a:t>
            </a:r>
            <a:r>
              <a:rPr lang="en-US" b="1" dirty="0" smtClean="0"/>
              <a:t>available - and </a:t>
            </a:r>
            <a:r>
              <a:rPr lang="en-US" b="1" dirty="0"/>
              <a:t>the market is ready to </a:t>
            </a:r>
            <a:r>
              <a:rPr lang="en-US" b="1" dirty="0" smtClean="0"/>
              <a:t>deliver</a:t>
            </a:r>
          </a:p>
          <a:p>
            <a:r>
              <a:rPr lang="en-US" b="1" dirty="0" smtClean="0"/>
              <a:t>Procurement </a:t>
            </a:r>
            <a:r>
              <a:rPr lang="en-US" b="1" dirty="0"/>
              <a:t>at scale will deliver savings to energy </a:t>
            </a:r>
            <a:r>
              <a:rPr lang="en-US" b="1" dirty="0" smtClean="0"/>
              <a:t>consumers</a:t>
            </a:r>
          </a:p>
          <a:p>
            <a:r>
              <a:rPr lang="en-US" b="1" dirty="0" smtClean="0"/>
              <a:t>Delivering </a:t>
            </a:r>
            <a:r>
              <a:rPr lang="en-US" b="1" dirty="0"/>
              <a:t>this quantity of energy will require new </a:t>
            </a:r>
            <a:r>
              <a:rPr lang="en-US" b="1" dirty="0" smtClean="0"/>
              <a:t>transmission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91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    Introduction to </a:t>
            </a:r>
            <a:r>
              <a:rPr lang="en-US" sz="2400" b="1" dirty="0" err="1" smtClean="0">
                <a:effectLst/>
              </a:rPr>
              <a:t>SunEdison</a:t>
            </a:r>
            <a:endParaRPr lang="en-US" sz="2400" b="1" dirty="0">
              <a:effectLst/>
            </a:endParaRPr>
          </a:p>
        </p:txBody>
      </p:sp>
      <p:pic>
        <p:nvPicPr>
          <p:cNvPr id="1026" name="Picture 2" descr="http://www.businesskorea.co.kr/sites/default/files/field/image/sunedison%20logo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10" b="26659"/>
          <a:stretch/>
        </p:blipFill>
        <p:spPr bwMode="auto">
          <a:xfrm>
            <a:off x="3192528" y="983261"/>
            <a:ext cx="2779772" cy="96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reetinsider.com/images/secattach/20141118/10024591_projecthurricanepress_imag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5056"/>
            <a:ext cx="2199166" cy="5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krb13.com/logos/sunedison-semiconductor-ltd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125" y="3232606"/>
            <a:ext cx="2090183" cy="6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1014215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NYSE: SUNE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Fortune 1000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~$6 billion market cap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2,700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employees,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20+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locations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Developer, asset owner and solar materials for GP-like business model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893" y="4093728"/>
            <a:ext cx="2037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NASDAQ: TERP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~$4.3 billion market cap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1,507 MW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Stated 24% DPS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OECD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Call right projects from SUNE and M&amp;A provide platform for future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7506" y="4093728"/>
            <a:ext cx="15442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high growth markets, non-OECD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171" y="4096114"/>
            <a:ext cx="154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By region, country and/or market segment, e.g. India Utility, or UK Residential,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6417" y="4093728"/>
            <a:ext cx="2037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Deconsolidated 1Q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Likely to divest remaining stake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757549" y="3056456"/>
            <a:ext cx="5938652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68B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579553" y="2126840"/>
            <a:ext cx="0" cy="9144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68B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57549" y="3065827"/>
            <a:ext cx="0" cy="1828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68B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3649612" y="3078563"/>
            <a:ext cx="0" cy="1828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68B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347783" y="3078563"/>
            <a:ext cx="0" cy="1828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68B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7696201" y="3061601"/>
            <a:ext cx="0" cy="1828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68B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124200" y="3248707"/>
            <a:ext cx="105082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Markets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Yieldco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6171" y="3247716"/>
            <a:ext cx="120322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Ownership Vehicles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312478" y="5600700"/>
            <a:ext cx="6534150" cy="419100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World’s Largest Renewable Energy Developer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3817" y="2789273"/>
            <a:ext cx="525412" cy="246221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23188" y="2789272"/>
            <a:ext cx="525412" cy="246221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~26%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MMarino\Documents\BDE\Archive\Analyst\Projects\MarComms\First Wind Logo\External logos\FirstWindLogo_298_74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734" y="1066386"/>
            <a:ext cx="1435630" cy="5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 bwMode="auto">
          <a:xfrm>
            <a:off x="2644490" y="1498916"/>
            <a:ext cx="54864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68B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978725" y="1651337"/>
            <a:ext cx="168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Wind acquisition closed Jan.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Paul Gaynor leads NA Utility and Global Wind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956950"/>
            <a:ext cx="1805049" cy="1591465"/>
          </a:xfrm>
          <a:prstGeom prst="rect">
            <a:avLst/>
          </a:prstGeom>
          <a:noFill/>
          <a:ln w="28575" cap="sq" cmpd="sng" algn="ctr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4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    Meeting New England Energy Challenges</a:t>
            </a:r>
            <a:endParaRPr lang="en-US" sz="2400" b="1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2738" y="1363683"/>
            <a:ext cx="3956462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/>
              <a:t>SunEdison’s</a:t>
            </a:r>
            <a:r>
              <a:rPr lang="en-US" sz="2000" dirty="0" smtClean="0"/>
              <a:t> pipeline can deliver incremental 5+ </a:t>
            </a:r>
            <a:r>
              <a:rPr lang="en-US" sz="2000" dirty="0" err="1" smtClean="0"/>
              <a:t>TWh</a:t>
            </a:r>
            <a:r>
              <a:rPr lang="en-US" sz="2000" dirty="0" smtClean="0"/>
              <a:t> wind energy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Large surplus of Canadian hydro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Several new large projects under construction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Opportunities to provide blended/firm clean energy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Current Multi-State RFP contemplates innovative transmission procurement structures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38348" y="1295400"/>
            <a:ext cx="372588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8B3"/>
              </a:buClr>
              <a:buSzPct val="120000"/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68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8B3"/>
              </a:buClr>
              <a:buSzPct val="110000"/>
              <a:buFont typeface="Arial" charset="0"/>
              <a:buChar char="•"/>
              <a:defRPr sz="2000">
                <a:solidFill>
                  <a:srgbClr val="595959"/>
                </a:solidFill>
                <a:latin typeface="+mn-lt"/>
                <a:cs typeface="+mn-cs"/>
              </a:defRPr>
            </a:lvl2pPr>
            <a:lvl3pPr marL="798513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̶"/>
              <a:defRPr>
                <a:solidFill>
                  <a:srgbClr val="7F7F7F"/>
                </a:solidFill>
                <a:latin typeface="+mn-lt"/>
                <a:cs typeface="+mn-cs"/>
              </a:defRPr>
            </a:lvl3pPr>
            <a:lvl4pPr marL="108743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–"/>
              <a:defRPr sz="1600">
                <a:solidFill>
                  <a:srgbClr val="7F7F7F"/>
                </a:solidFill>
                <a:latin typeface="+mn-lt"/>
                <a:cs typeface="+mn-cs"/>
              </a:defRPr>
            </a:lvl4pPr>
            <a:lvl5pPr marL="1319213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̶"/>
              <a:defRPr sz="1400">
                <a:solidFill>
                  <a:srgbClr val="7F7F7F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1400" kern="0" dirty="0" smtClean="0"/>
          </a:p>
          <a:p>
            <a:endParaRPr lang="en-US" sz="1400" kern="0" dirty="0" smtClean="0"/>
          </a:p>
          <a:p>
            <a:r>
              <a:rPr lang="en-US" sz="1400" kern="0" dirty="0" smtClean="0"/>
              <a:t>Region </a:t>
            </a:r>
            <a:r>
              <a:rPr lang="en-US" sz="1400" kern="0" dirty="0"/>
              <a:t>is challenged by a lack of natural gas pipeline and electricity transmission infrastructure, resulting in reliability and cost </a:t>
            </a:r>
            <a:r>
              <a:rPr lang="en-US" sz="1400" kern="0" dirty="0" smtClean="0"/>
              <a:t>issues</a:t>
            </a:r>
          </a:p>
          <a:p>
            <a:r>
              <a:rPr lang="en-US" sz="1400" kern="0" dirty="0"/>
              <a:t>According to ISO-NE, additional energy infrastructure (generation, transmission, gas pipeline, fuel storage) is </a:t>
            </a:r>
            <a:r>
              <a:rPr lang="en-US" sz="1400" kern="0" dirty="0" smtClean="0"/>
              <a:t>needed</a:t>
            </a:r>
            <a:endParaRPr lang="en-US" sz="1400" kern="0" dirty="0"/>
          </a:p>
          <a:p>
            <a:r>
              <a:rPr lang="en-US" sz="1400" kern="0" dirty="0" smtClean="0"/>
              <a:t>Retirements </a:t>
            </a:r>
            <a:r>
              <a:rPr lang="en-US" sz="1400" kern="0" dirty="0"/>
              <a:t>of coal- and oil-fired units, and a nuclear </a:t>
            </a:r>
            <a:r>
              <a:rPr lang="en-US" sz="1400" kern="0" dirty="0" smtClean="0"/>
              <a:t>unit; replacements by natural gas… energy </a:t>
            </a:r>
            <a:r>
              <a:rPr lang="en-US" sz="1400" kern="0" dirty="0"/>
              <a:t>mix losing diversity </a:t>
            </a:r>
          </a:p>
          <a:p>
            <a:r>
              <a:rPr lang="en-US" sz="1400" kern="0" dirty="0" smtClean="0"/>
              <a:t>Currently, Class 1 REC deficit </a:t>
            </a:r>
          </a:p>
          <a:p>
            <a:r>
              <a:rPr lang="en-US" sz="1400" kern="0" dirty="0" smtClean="0"/>
              <a:t>Compliance </a:t>
            </a:r>
            <a:r>
              <a:rPr lang="en-US" sz="1400" kern="0" dirty="0"/>
              <a:t>with environmental and clean energy requirements will need additional clean energy resources</a:t>
            </a:r>
          </a:p>
          <a:p>
            <a:pPr lvl="1"/>
            <a:r>
              <a:rPr lang="en-US" sz="1050" kern="0" dirty="0"/>
              <a:t>MA Global Warming Solutions Act</a:t>
            </a:r>
          </a:p>
          <a:p>
            <a:pPr lvl="1"/>
            <a:r>
              <a:rPr lang="en-US" sz="1050" kern="0" dirty="0"/>
              <a:t>US EPA 111(d) Clean Power Plan</a:t>
            </a:r>
          </a:p>
          <a:p>
            <a:pPr lvl="1"/>
            <a:r>
              <a:rPr lang="en-US" sz="1050" kern="0" dirty="0"/>
              <a:t>MA Renewable Portfolio Standard </a:t>
            </a:r>
          </a:p>
          <a:p>
            <a:endParaRPr lang="en-US" sz="1400" kern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533400" y="1054925"/>
            <a:ext cx="3730831" cy="533400"/>
          </a:xfrm>
          <a:prstGeom prst="rect">
            <a:avLst/>
          </a:prstGeom>
          <a:solidFill>
            <a:schemeClr val="tx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Demand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1054925"/>
            <a:ext cx="3730831" cy="533400"/>
          </a:xfrm>
          <a:prstGeom prst="rect">
            <a:avLst/>
          </a:prstGeom>
          <a:solidFill>
            <a:schemeClr val="tx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Supply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7826767"/>
              </p:ext>
            </p:extLst>
          </p:nvPr>
        </p:nvGraphicFramePr>
        <p:xfrm>
          <a:off x="914399" y="2133601"/>
          <a:ext cx="7315201" cy="311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05000" y="2057400"/>
            <a:ext cx="525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SunEdison New England Development Pipeline Anticipated Delivery (</a:t>
            </a:r>
            <a:r>
              <a:rPr lang="en-US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0964" y="5105400"/>
            <a:ext cx="5518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00150" algn="l"/>
                <a:tab pos="2743200" algn="l"/>
                <a:tab pos="4057650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           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2018                      2019       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2020             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    Supply is Available, Market Will Deliver</a:t>
            </a:r>
            <a:endParaRPr lang="en-US" sz="2400" b="1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7675" y="1066800"/>
            <a:ext cx="8229600" cy="685800"/>
          </a:xfrm>
          <a:prstGeom prst="rect">
            <a:avLst/>
          </a:prstGeom>
          <a:solidFill>
            <a:schemeClr val="tx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SunEdison’s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pipeline could deliver an incremental 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~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2 GW capacity or 5.1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TWh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energy by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2020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12478" y="5600700"/>
            <a:ext cx="6534150" cy="419100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 err="1" smtClean="0">
                <a:solidFill>
                  <a:schemeClr val="bg1"/>
                </a:solidFill>
                <a:latin typeface="+mn-lt"/>
              </a:rPr>
              <a:t>SunEdison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supply supplements other incremental clean energy resources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6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8150" y="1990725"/>
            <a:ext cx="8229600" cy="3505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Long-term </a:t>
            </a:r>
            <a:r>
              <a:rPr lang="en-US" dirty="0"/>
              <a:t>PPAs for renewable power have been a success </a:t>
            </a:r>
            <a:r>
              <a:rPr lang="en-US" dirty="0" smtClean="0"/>
              <a:t>in </a:t>
            </a:r>
            <a:r>
              <a:rPr lang="en-US" dirty="0"/>
              <a:t>New England, with significant consumer </a:t>
            </a:r>
            <a:r>
              <a:rPr lang="en-US" dirty="0" smtClean="0"/>
              <a:t>savings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Most recent </a:t>
            </a:r>
            <a:r>
              <a:rPr lang="en-US" sz="2000" dirty="0" smtClean="0"/>
              <a:t>MA results</a:t>
            </a:r>
            <a:r>
              <a:rPr lang="en-US" sz="2000" dirty="0"/>
              <a:t>:  Consumer savings of </a:t>
            </a:r>
            <a:r>
              <a:rPr lang="en-US" sz="2000" b="1" dirty="0"/>
              <a:t>~$200 million per 100 MW </a:t>
            </a:r>
            <a:r>
              <a:rPr lang="en-US" sz="2000" dirty="0"/>
              <a:t>wind contracted over the life of the </a:t>
            </a:r>
            <a:r>
              <a:rPr lang="en-US" sz="2000" dirty="0" smtClean="0"/>
              <a:t>PPAs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Legislation authorizing future procurement could </a:t>
            </a:r>
            <a:r>
              <a:rPr lang="en-US" sz="2000" dirty="0"/>
              <a:t>result in $1 billion per year </a:t>
            </a:r>
            <a:r>
              <a:rPr lang="en-US" sz="2000" dirty="0" smtClean="0"/>
              <a:t>savings for </a:t>
            </a:r>
            <a:r>
              <a:rPr lang="en-US" sz="2000" dirty="0"/>
              <a:t>Massachusetts ratepayers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addition to savings, other benefits include increasing system diversity and addressing climate &amp; RPS </a:t>
            </a:r>
            <a:r>
              <a:rPr lang="en-US" sz="2000" dirty="0"/>
              <a:t>compliance challenges</a:t>
            </a:r>
          </a:p>
          <a:p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38150" y="1076325"/>
            <a:ext cx="8229600" cy="838200"/>
          </a:xfrm>
          <a:prstGeom prst="rect">
            <a:avLst/>
          </a:prstGeom>
          <a:solidFill>
            <a:schemeClr val="tx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Procurement Principles </a:t>
            </a:r>
          </a:p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Competition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scale, and long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(30 year) duration results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in best 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5" y="5924490"/>
            <a:ext cx="744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n-lt"/>
              </a:rPr>
              <a:t>Note: Savings from existing PPAs were estimated by the MA utilities and reviewed by the DPU. </a:t>
            </a:r>
          </a:p>
          <a:p>
            <a:pPr algn="ctr"/>
            <a:r>
              <a:rPr lang="en-US" sz="1000" dirty="0" smtClean="0">
                <a:latin typeface="+mn-lt"/>
              </a:rPr>
              <a:t>Estimates of future savings are </a:t>
            </a:r>
            <a:r>
              <a:rPr lang="en-US" sz="1000" dirty="0" err="1" smtClean="0">
                <a:latin typeface="+mn-lt"/>
              </a:rPr>
              <a:t>SunEdison’s</a:t>
            </a: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analysis </a:t>
            </a:r>
            <a:r>
              <a:rPr lang="en-US" sz="1000" dirty="0" smtClean="0">
                <a:latin typeface="+mn-lt"/>
              </a:rPr>
              <a:t>of H. 2861 based on an </a:t>
            </a:r>
            <a:r>
              <a:rPr lang="en-US" sz="1000" dirty="0">
                <a:latin typeface="+mn-lt"/>
              </a:rPr>
              <a:t>ISO-NE study</a:t>
            </a:r>
            <a:r>
              <a:rPr lang="en-US" sz="1000" dirty="0" smtClean="0">
                <a:latin typeface="+mn-lt"/>
              </a:rPr>
              <a:t>.</a:t>
            </a:r>
            <a:endParaRPr lang="en-US" sz="1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    Large Scale Procurement = Consumer Savings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effectLst/>
              </a:rPr>
              <a:t>    Proposed Transmission Resources</a:t>
            </a:r>
            <a:endParaRPr lang="en-US" sz="2400" b="1" dirty="0">
              <a:effectLst/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74" y="1024250"/>
            <a:ext cx="837569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3706" y="6047601"/>
            <a:ext cx="3803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</a:rPr>
              <a:t>Image Source: ISO-New England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706" y="4343995"/>
            <a:ext cx="380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Matt Kearns</a:t>
            </a:r>
          </a:p>
          <a:p>
            <a:pPr algn="ctr"/>
            <a:r>
              <a:rPr lang="en-US" dirty="0" smtClean="0">
                <a:latin typeface="+mn-lt"/>
              </a:rPr>
              <a:t>VP, North America Development</a:t>
            </a:r>
          </a:p>
          <a:p>
            <a:pPr algn="ctr"/>
            <a:r>
              <a:rPr lang="en-US" dirty="0" smtClean="0">
                <a:latin typeface="+mn-lt"/>
              </a:rPr>
              <a:t>mkearns@sunedison.com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Edison PPT Template">
  <a:themeElements>
    <a:clrScheme name="MEMC Oct 20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68B3"/>
      </a:accent1>
      <a:accent2>
        <a:srgbClr val="FF6600"/>
      </a:accent2>
      <a:accent3>
        <a:srgbClr val="FFC000"/>
      </a:accent3>
      <a:accent4>
        <a:srgbClr val="006600"/>
      </a:accent4>
      <a:accent5>
        <a:srgbClr val="3F3F3F"/>
      </a:accent5>
      <a:accent6>
        <a:srgbClr val="AE4845"/>
      </a:accent6>
      <a:hlink>
        <a:srgbClr val="0000FF"/>
      </a:hlink>
      <a:folHlink>
        <a:srgbClr val="800080"/>
      </a:folHlink>
    </a:clrScheme>
    <a:fontScheme name="MEMC 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MC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88D432CE8DA4280ED0357EBA973CF" ma:contentTypeVersion="1" ma:contentTypeDescription="Create a new document." ma:contentTypeScope="" ma:versionID="e6032cc1b06cc8e800add0d2288f58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6CF86E-E154-4D47-B13F-E2441E4CF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302636-EB73-4D6E-8FA4-249E872A8A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2BC00E-BF11-4744-A856-B3327A8837DF}">
  <ds:schemaRefs>
    <ds:schemaRef ds:uri="http://www.w3.org/XML/1998/namespace"/>
    <ds:schemaRef ds:uri="http://schemas.microsoft.com/sharepoint/v3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SunEdison PPT Template</Template>
  <TotalTime>1964</TotalTime>
  <Words>512</Words>
  <Application>Microsoft Office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SunEdison PPT Template</vt:lpstr>
      <vt:lpstr>Affordable &amp; Available:  Large Scale Clean Energy for New England</vt:lpstr>
      <vt:lpstr>    Executive Summary</vt:lpstr>
      <vt:lpstr>    Introduction to SunEdison</vt:lpstr>
      <vt:lpstr>    Meeting New England Energy Challenges</vt:lpstr>
      <vt:lpstr>    Supply is Available, Market Will Deliver</vt:lpstr>
      <vt:lpstr>    Large Scale Procurement = Consumer Savings</vt:lpstr>
      <vt:lpstr>    Proposed Transmission Resources</vt:lpstr>
      <vt:lpstr>Slide 8</vt:lpstr>
    </vt:vector>
  </TitlesOfParts>
  <Company>First Wind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Matthew C. Marino</dc:creator>
  <cp:lastModifiedBy> sr</cp:lastModifiedBy>
  <cp:revision>162</cp:revision>
  <cp:lastPrinted>2015-04-16T15:15:30Z</cp:lastPrinted>
  <dcterms:created xsi:type="dcterms:W3CDTF">2015-03-12T23:38:56Z</dcterms:created>
  <dcterms:modified xsi:type="dcterms:W3CDTF">2015-04-16T22:04:01Z</dcterms:modified>
</cp:coreProperties>
</file>